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82947-D6E9-4586-9440-AA4A87DEE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8A943-38C6-4321-BB32-4B08F5203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F47EC-CEC4-475B-B0E0-78F92C5D7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996D5-F00A-4761-8EDB-7C50A3EC1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6884B-005F-4D21-AEF6-69A1AFB2C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0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8264F-AFE0-479B-A84C-794FF54B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D3E33-453E-442A-937A-D9816B691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42427-3FCD-4CB3-B596-CACC7968B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B518E-ED2D-4043-8BA8-F5E518A3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DB4BF-0310-4E88-A29E-9F02A4A1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A03B3-E1A7-439B-94A4-29860D7F0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AA375-BE2C-426A-956D-CD259D6AD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8FE9-BA4A-4ECD-966E-CF95C246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518CF-5B8E-4D5B-9648-720A90F1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6912D-20B9-49F1-813F-8B60B5E51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41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54715-EEC4-4D40-A7F8-BA1FC673D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DB16B-C8B3-4FB0-BB84-3CB90DC4C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CF0F81-32C5-4D34-A763-FD62DF6ED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DEBD06-2483-42B7-B060-901879E4B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DC7F32-5D64-46F8-9ED5-FF1886AB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9C8B3-4A82-43D1-BB2A-08127FD94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46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18913-944F-4E80-B438-0FE1F8543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EDECC-AB35-4C71-ABB8-A15F82D96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C4CAD-575C-45D2-9E96-8A317E4957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753D4B-50E4-4BC7-8676-243C9A0D7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253FE5-3CD1-4598-AF71-3CFC00E62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C3D785-3593-4854-B667-3F46CD383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9B500A-B771-4AA9-A64E-C02565D9D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0776A7-D080-4733-A950-FB8DE40C9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1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FAD3-DB26-4365-916E-014C37BA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5552A-BEA9-4322-8623-E4185FCA1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682F82-48FA-4E55-96AF-5FB6401A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BBE31-99AF-449C-9DB2-20C61F530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4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4827D5-E07C-4B06-9CD6-CDE0A9857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97B4C8-CB5D-4CB3-B15D-8408637BB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3E39F-A939-449B-897E-238B69F04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60F10-FF84-4151-87E2-959B085BF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C0A4B-842D-464A-A491-C2BD24031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70B8F-AB70-4E16-A042-1F34CCB94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962C4-B0FA-46C4-98EE-43DF85C5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38B90-6221-41CF-A736-53C30D60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07BA0-F085-40F2-91AF-A4667D871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8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F3CC-B61B-4F75-8271-0F900A24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B7A1C7-5FED-4C80-8190-08026F00F6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6C011-A7EB-4C95-9703-3FB5FE7D3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82C17-473A-4A74-8D14-1DC298ABE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D256D-AB0D-4FCC-BCCF-71F77444A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55170-2441-4EFD-9693-28D4004C8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7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718D3-3C4F-4580-A60B-188334ED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82A6A8-0EB0-4A7B-BADB-08CFF8267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7DBF7-5BF8-4961-9C59-AA658BB29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54511-FE8F-4CB9-B061-4D70492E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E9005-C528-43BC-BC48-87231EC4E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1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AB3D53-A7DB-4A47-AF48-08CF70B91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3A87C0-D875-4C50-8BA9-C00C880A1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0B44C-A3D5-4635-816B-DFEAD9FE7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4E274-B062-4E3A-A2EF-11D1CBD5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12289-8CF0-4D85-805E-9786AFDBB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7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A58877-0693-4BE9-BA9F-772F5D9A9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710D1-6F75-4B7C-B982-A0AAC0AE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3FCDF-0DB9-415E-BEA3-9D03CE9A2D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9457E-2068-43CC-9924-E3A090C0DFF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C7B20-09EF-4FBA-956B-9A65CC6D5B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9963E-F2A2-4963-8639-39E5F40B0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31BD8-6778-4EB6-A2C5-10B1BCEB0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8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0575-4094-46F4-A1F3-DEEFAACB79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Market Revolution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C2501F-36DC-45B3-B27E-D313AC0BBC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8</a:t>
            </a:r>
          </a:p>
        </p:txBody>
      </p:sp>
    </p:spTree>
    <p:extLst>
      <p:ext uri="{BB962C8B-B14F-4D97-AF65-F5344CB8AC3E}">
        <p14:creationId xmlns:p14="http://schemas.microsoft.com/office/powerpoint/2010/main" val="2986032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B1028-A9B6-4F41-AB9D-995E7EF91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Early Republic Economic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DB9ED-2413-41D9-80EB-7B18B7874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Americans increasingly produced goods for sale, not for consumption</a:t>
            </a:r>
          </a:p>
          <a:p>
            <a:r>
              <a:rPr lang="en-US" dirty="0"/>
              <a:t>Market revolution introduced class conflict, child labor, accelerated immigration, expansion of slavery</a:t>
            </a:r>
          </a:p>
          <a:p>
            <a:r>
              <a:rPr lang="en-US" dirty="0"/>
              <a:t>New networks of roads, canals, railroads</a:t>
            </a:r>
          </a:p>
          <a:p>
            <a:r>
              <a:rPr lang="en-US" dirty="0"/>
              <a:t>Transportation revolution opened lands west of the Appalachian Mountain</a:t>
            </a:r>
          </a:p>
          <a:p>
            <a:r>
              <a:rPr lang="en-US" dirty="0"/>
              <a:t>1825: New York state completed the Erie Canal; a human made waterway that linked the Great Lakes with the Hudson River and the Atlantic Ocean</a:t>
            </a:r>
          </a:p>
          <a:p>
            <a:r>
              <a:rPr lang="en-US" dirty="0"/>
              <a:t>1840: water links from Lake Erie to the Ohio River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05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F7630-4D8B-4D90-894E-DC3E3BBDE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Early Republic Economic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90F4E-0DC0-4762-B747-7AD064189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1807: Robert Fulton established the first commercial steamboat service</a:t>
            </a:r>
          </a:p>
          <a:p>
            <a:r>
              <a:rPr lang="en-US" dirty="0"/>
              <a:t>1827: first long-distance rail line, Baltimore &amp; Ohio (B&amp;O) Rail Road Company</a:t>
            </a:r>
          </a:p>
          <a:p>
            <a:pPr lvl="1"/>
            <a:r>
              <a:rPr lang="en-US" dirty="0"/>
              <a:t>Philadelphia, Boston, New York, Charleston, SC launched their own rail lines</a:t>
            </a:r>
          </a:p>
          <a:p>
            <a:pPr lvl="1"/>
            <a:r>
              <a:rPr lang="en-US" dirty="0"/>
              <a:t>State and local governments provided the means for railroad construction</a:t>
            </a:r>
          </a:p>
          <a:p>
            <a:pPr lvl="1"/>
            <a:r>
              <a:rPr lang="en-US" dirty="0"/>
              <a:t>Decades later railroad corporations became the most visible form of corporate capitalism</a:t>
            </a:r>
          </a:p>
          <a:p>
            <a:r>
              <a:rPr lang="en-US" dirty="0"/>
              <a:t>Communications revolution: </a:t>
            </a:r>
            <a:r>
              <a:rPr lang="en-US" dirty="0" smtClean="0"/>
              <a:t>telegraph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50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7012-4E64-4580-8CB6-FAD9790D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Early Republic Economic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B1774-9B4B-412B-B279-3882AC7BF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1843: Samuel Morse persuaded Congress to fund a 40 mile telegraph line</a:t>
            </a:r>
          </a:p>
          <a:p>
            <a:r>
              <a:rPr lang="en-US" dirty="0"/>
              <a:t>Transportation and communication reshaped lives of Americans</a:t>
            </a:r>
          </a:p>
          <a:p>
            <a:pPr lvl="1"/>
            <a:r>
              <a:rPr lang="en-US" dirty="0"/>
              <a:t>Farmers who previously produced crops for their families, turned to the market</a:t>
            </a:r>
          </a:p>
          <a:p>
            <a:pPr lvl="1"/>
            <a:r>
              <a:rPr lang="en-US" dirty="0"/>
              <a:t>Farmers earned cash for what they previously consumed and purchased goods they previously went without</a:t>
            </a:r>
          </a:p>
          <a:p>
            <a:r>
              <a:rPr lang="en-US" dirty="0"/>
              <a:t>Market-based farmers accessed credit through eastern banks</a:t>
            </a:r>
          </a:p>
          <a:p>
            <a:r>
              <a:rPr lang="en-US" dirty="0"/>
              <a:t>Market revolution encouraged the growth of cities</a:t>
            </a:r>
          </a:p>
          <a:p>
            <a:r>
              <a:rPr lang="en-US" dirty="0"/>
              <a:t>Income became the measure of economic worth</a:t>
            </a:r>
          </a:p>
        </p:txBody>
      </p:sp>
    </p:spTree>
    <p:extLst>
      <p:ext uri="{BB962C8B-B14F-4D97-AF65-F5344CB8AC3E}">
        <p14:creationId xmlns:p14="http://schemas.microsoft.com/office/powerpoint/2010/main" val="331194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9B0B5-13C0-462F-9B9E-F563F9C9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Decline of Northern Slavery and</a:t>
            </a:r>
            <a:br>
              <a:rPr lang="en-US" dirty="0"/>
            </a:br>
            <a:r>
              <a:rPr lang="en-US" dirty="0"/>
              <a:t>the Rise of the Cotton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298F4-1C2F-4E4D-B63D-53F91AE20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Slave labor helped fuel the market revolution</a:t>
            </a:r>
          </a:p>
          <a:p>
            <a:r>
              <a:rPr lang="en-US" dirty="0"/>
              <a:t>1832: textile mills depended on southern cotton</a:t>
            </a:r>
          </a:p>
          <a:p>
            <a:r>
              <a:rPr lang="en-US" dirty="0"/>
              <a:t>Early 19</a:t>
            </a:r>
            <a:r>
              <a:rPr lang="en-US" baseline="30000" dirty="0"/>
              <a:t>th</a:t>
            </a:r>
            <a:r>
              <a:rPr lang="en-US" dirty="0"/>
              <a:t> century: northern states abolished slavery</a:t>
            </a:r>
          </a:p>
          <a:p>
            <a:pPr lvl="1"/>
            <a:r>
              <a:rPr lang="en-US" dirty="0"/>
              <a:t>1777: Vermont included abolition in its state constitution</a:t>
            </a:r>
          </a:p>
          <a:p>
            <a:pPr lvl="1"/>
            <a:r>
              <a:rPr lang="en-US" dirty="0"/>
              <a:t>1780: Pennsylvania’s gradual emancipation act freed children at 28 years old</a:t>
            </a:r>
          </a:p>
          <a:p>
            <a:pPr lvl="1"/>
            <a:r>
              <a:rPr lang="en-US" dirty="0"/>
              <a:t>1799: New York’s gradual emancipation law freed male children at age 28; females at age 25</a:t>
            </a:r>
          </a:p>
          <a:p>
            <a:pPr lvl="1"/>
            <a:r>
              <a:rPr lang="en-US" dirty="0"/>
              <a:t>1804: New Jersey became the last of the northern states to adopt gradual emancipation</a:t>
            </a:r>
          </a:p>
          <a:p>
            <a:r>
              <a:rPr lang="en-US" dirty="0"/>
              <a:t>Free black population increased</a:t>
            </a:r>
          </a:p>
        </p:txBody>
      </p:sp>
    </p:spTree>
    <p:extLst>
      <p:ext uri="{BB962C8B-B14F-4D97-AF65-F5344CB8AC3E}">
        <p14:creationId xmlns:p14="http://schemas.microsoft.com/office/powerpoint/2010/main" val="210004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4E77-64D6-4320-BDED-1A61F703F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Decline of Northern Slavery and</a:t>
            </a:r>
            <a:br>
              <a:rPr lang="en-US" dirty="0"/>
            </a:br>
            <a:r>
              <a:rPr lang="en-US" dirty="0"/>
              <a:t>the Rise of the Cotton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99DE7-244A-4C5A-A2D5-FE54B99A6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Growing free black communities fought for their civil rights</a:t>
            </a:r>
          </a:p>
          <a:p>
            <a:pPr lvl="1"/>
            <a:r>
              <a:rPr lang="en-US" dirty="0"/>
              <a:t>Free African Americans could vote</a:t>
            </a:r>
          </a:p>
          <a:p>
            <a:pPr lvl="1"/>
            <a:r>
              <a:rPr lang="en-US" dirty="0"/>
              <a:t>Children went to public schools</a:t>
            </a:r>
          </a:p>
          <a:p>
            <a:pPr lvl="1"/>
            <a:r>
              <a:rPr lang="en-US" dirty="0"/>
              <a:t>Property rights and trial by jury</a:t>
            </a:r>
          </a:p>
          <a:p>
            <a:pPr lvl="1"/>
            <a:r>
              <a:rPr lang="en-US" dirty="0"/>
              <a:t>Owned land and businesses</a:t>
            </a:r>
          </a:p>
          <a:p>
            <a:pPr lvl="1"/>
            <a:r>
              <a:rPr lang="en-US" dirty="0"/>
              <a:t>Founded mutual aid societies</a:t>
            </a:r>
          </a:p>
          <a:p>
            <a:pPr lvl="1"/>
            <a:r>
              <a:rPr lang="en-US" dirty="0"/>
              <a:t>Established churches</a:t>
            </a:r>
          </a:p>
          <a:p>
            <a:pPr lvl="1"/>
            <a:r>
              <a:rPr lang="en-US" dirty="0"/>
              <a:t>Promoted education</a:t>
            </a:r>
          </a:p>
          <a:p>
            <a:pPr lvl="1"/>
            <a:r>
              <a:rPr lang="en-US" dirty="0"/>
              <a:t>Developed print culture</a:t>
            </a:r>
          </a:p>
          <a:p>
            <a:pPr lvl="1"/>
            <a:r>
              <a:rPr lang="en-US" dirty="0"/>
              <a:t>Voted</a:t>
            </a:r>
          </a:p>
          <a:p>
            <a:r>
              <a:rPr lang="en-US" dirty="0"/>
              <a:t>Nationally, the slave population continued to grow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546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1D34A-3D4A-4500-8FB8-30E1276D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Decline of Northern Slavery and</a:t>
            </a:r>
            <a:br>
              <a:rPr lang="en-US" dirty="0"/>
            </a:br>
            <a:r>
              <a:rPr lang="en-US" dirty="0"/>
              <a:t>the Rise of the Cotton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AA0D3-2511-4C11-9827-1046CDBD1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Abolition in the North and acceleration of slavery in the South created growing divisions</a:t>
            </a:r>
          </a:p>
          <a:p>
            <a:r>
              <a:rPr lang="en-US" dirty="0"/>
              <a:t>Technology increased the supply and demand for cotton</a:t>
            </a:r>
          </a:p>
          <a:p>
            <a:pPr lvl="1"/>
            <a:r>
              <a:rPr lang="en-US" dirty="0"/>
              <a:t>Eli Whitney’s cotton gin</a:t>
            </a:r>
          </a:p>
          <a:p>
            <a:pPr lvl="1"/>
            <a:r>
              <a:rPr lang="en-US" dirty="0"/>
              <a:t>Water-powered textile factories in England and the American Northeast</a:t>
            </a:r>
          </a:p>
          <a:p>
            <a:r>
              <a:rPr lang="en-US" dirty="0"/>
              <a:t>Slavery declined in tobacco-planting regions</a:t>
            </a:r>
          </a:p>
          <a:p>
            <a:r>
              <a:rPr lang="en-US" dirty="0"/>
              <a:t>Demand for human bondage increased in cotton growing regions</a:t>
            </a:r>
          </a:p>
          <a:p>
            <a:r>
              <a:rPr lang="en-US" dirty="0"/>
              <a:t>Slave owners borrowed from potential profits to purchase increasing numbers of slaves</a:t>
            </a:r>
          </a:p>
        </p:txBody>
      </p:sp>
    </p:spTree>
    <p:extLst>
      <p:ext uri="{BB962C8B-B14F-4D97-AF65-F5344CB8AC3E}">
        <p14:creationId xmlns:p14="http://schemas.microsoft.com/office/powerpoint/2010/main" val="671082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6F2B-D5F8-41E7-AB8F-00FD64B08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Decline of Northern Slavery and</a:t>
            </a:r>
            <a:br>
              <a:rPr lang="en-US" dirty="0"/>
            </a:br>
            <a:r>
              <a:rPr lang="en-US" dirty="0"/>
              <a:t>the Rise of the Cotton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B5939-7931-4A96-9288-C19653BF1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Slave owners shipped their cotton to northern textile manufacturers</a:t>
            </a:r>
          </a:p>
          <a:p>
            <a:r>
              <a:rPr lang="en-US" dirty="0"/>
              <a:t>Northerners financed overseas shipments</a:t>
            </a:r>
          </a:p>
          <a:p>
            <a:r>
              <a:rPr lang="en-US" dirty="0"/>
              <a:t>Northern insurance brokers and exporters in the Northeast profited greatly</a:t>
            </a:r>
          </a:p>
          <a:p>
            <a:r>
              <a:rPr lang="en-US" dirty="0"/>
              <a:t>1790-1860: Slave traders moved one million slaves from the tobacco-producing Upper South to cotton fields in the Lower South</a:t>
            </a:r>
          </a:p>
          <a:p>
            <a:r>
              <a:rPr lang="en-US" dirty="0"/>
              <a:t>Slave trade supported middle-class occupations in the North and South</a:t>
            </a:r>
          </a:p>
          <a:p>
            <a:pPr lvl="1"/>
            <a:r>
              <a:rPr lang="en-US" dirty="0"/>
              <a:t>Bankers</a:t>
            </a:r>
          </a:p>
          <a:p>
            <a:pPr lvl="1"/>
            <a:r>
              <a:rPr lang="en-US" dirty="0"/>
              <a:t>Doctors</a:t>
            </a:r>
          </a:p>
          <a:p>
            <a:pPr lvl="1"/>
            <a:r>
              <a:rPr lang="en-US" dirty="0"/>
              <a:t>Lawyers</a:t>
            </a:r>
          </a:p>
          <a:p>
            <a:pPr lvl="1"/>
            <a:r>
              <a:rPr lang="en-US" dirty="0"/>
              <a:t>Insurance brokers</a:t>
            </a:r>
          </a:p>
          <a:p>
            <a:pPr lvl="1"/>
            <a:r>
              <a:rPr lang="en-US" dirty="0"/>
              <a:t>Shipping agents</a:t>
            </a:r>
          </a:p>
        </p:txBody>
      </p:sp>
    </p:spTree>
    <p:extLst>
      <p:ext uri="{BB962C8B-B14F-4D97-AF65-F5344CB8AC3E}">
        <p14:creationId xmlns:p14="http://schemas.microsoft.com/office/powerpoint/2010/main" val="557674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CBB97-9278-4DEB-8D9A-BA1D057D2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Changes in Labor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B1BB9-B8C2-4370-A145-ED6E6387C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Piecework divided production into steps performed by different workers</a:t>
            </a:r>
          </a:p>
          <a:p>
            <a:r>
              <a:rPr lang="en-US" dirty="0"/>
              <a:t>Merchants began experimenting with machines</a:t>
            </a:r>
          </a:p>
          <a:p>
            <a:r>
              <a:rPr lang="en-US" dirty="0"/>
              <a:t>1821: centralized the process of textile manufacturing under one roof: the American factory</a:t>
            </a:r>
          </a:p>
          <a:p>
            <a:r>
              <a:rPr lang="en-US" dirty="0"/>
              <a:t>Manufacturers wanted increased production</a:t>
            </a:r>
          </a:p>
          <a:p>
            <a:pPr lvl="1"/>
            <a:r>
              <a:rPr lang="en-US" dirty="0"/>
              <a:t>Abandoned the personal approach of a single live-in apprentice for labor</a:t>
            </a:r>
          </a:p>
          <a:p>
            <a:pPr lvl="1"/>
            <a:r>
              <a:rPr lang="en-US" dirty="0"/>
              <a:t>Hired unskilled wage laborers that were assigned a single repeatable task</a:t>
            </a:r>
          </a:p>
          <a:p>
            <a:r>
              <a:rPr lang="en-US" dirty="0"/>
              <a:t>Factories slowly replaced shops</a:t>
            </a:r>
          </a:p>
        </p:txBody>
      </p:sp>
    </p:spTree>
    <p:extLst>
      <p:ext uri="{BB962C8B-B14F-4D97-AF65-F5344CB8AC3E}">
        <p14:creationId xmlns:p14="http://schemas.microsoft.com/office/powerpoint/2010/main" val="3409511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A1BC9-3092-484B-9F9E-A57C53AD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Changes in Labor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3C983-DCAE-4A3A-8ADB-642ADE3E3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New class-based relationships</a:t>
            </a:r>
          </a:p>
          <a:p>
            <a:pPr lvl="1"/>
            <a:r>
              <a:rPr lang="en-US" dirty="0"/>
              <a:t>Employers and employees</a:t>
            </a:r>
          </a:p>
          <a:p>
            <a:pPr lvl="1"/>
            <a:r>
              <a:rPr lang="en-US" dirty="0"/>
              <a:t>Bosses and workers</a:t>
            </a:r>
          </a:p>
          <a:p>
            <a:pPr lvl="1"/>
            <a:r>
              <a:rPr lang="en-US" dirty="0"/>
              <a:t>Capitalists and laborers</a:t>
            </a:r>
          </a:p>
          <a:p>
            <a:r>
              <a:rPr lang="en-US" dirty="0"/>
              <a:t>Free labor</a:t>
            </a:r>
          </a:p>
          <a:p>
            <a:pPr lvl="1"/>
            <a:r>
              <a:rPr lang="en-US" dirty="0"/>
              <a:t>Workers were freed from long-term apprenticeships</a:t>
            </a:r>
          </a:p>
          <a:p>
            <a:pPr lvl="1"/>
            <a:r>
              <a:rPr lang="en-US" dirty="0"/>
              <a:t>Could work when and where they wanted</a:t>
            </a:r>
          </a:p>
          <a:p>
            <a:pPr lvl="1"/>
            <a:r>
              <a:rPr lang="en-US" dirty="0"/>
              <a:t>Made an agreement with an employer to work for wages</a:t>
            </a:r>
          </a:p>
          <a:p>
            <a:r>
              <a:rPr lang="en-US" dirty="0"/>
              <a:t>Northern U.S. rushed toward commercialization and capitalist economy</a:t>
            </a:r>
          </a:p>
          <a:p>
            <a:r>
              <a:rPr lang="en-US" dirty="0"/>
              <a:t>Americans grew uneasy with the growing gaps between wealthy businessmen and impoverished wage laborers</a:t>
            </a:r>
          </a:p>
        </p:txBody>
      </p:sp>
    </p:spTree>
    <p:extLst>
      <p:ext uri="{BB962C8B-B14F-4D97-AF65-F5344CB8AC3E}">
        <p14:creationId xmlns:p14="http://schemas.microsoft.com/office/powerpoint/2010/main" val="2293499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433FA-B377-4AC5-BF76-70E247CE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Changes in Labor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61341-570D-4B77-B4F8-5FA79C91B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Expectations of the Industrial Revolution</a:t>
            </a:r>
          </a:p>
          <a:p>
            <a:pPr lvl="1"/>
            <a:r>
              <a:rPr lang="en-US" dirty="0"/>
              <a:t>All men could start as wage workers but later achieve positions of ownership and stability with hard work</a:t>
            </a:r>
          </a:p>
          <a:p>
            <a:pPr lvl="1"/>
            <a:r>
              <a:rPr lang="en-US" dirty="0"/>
              <a:t>Free labor ideology provided northerners with a sense of superiority over the slave economy of the southern states</a:t>
            </a:r>
          </a:p>
          <a:p>
            <a:r>
              <a:rPr lang="en-US" dirty="0"/>
              <a:t>Commercial economy often failed in its promise of social mobility</a:t>
            </a:r>
          </a:p>
          <a:p>
            <a:pPr lvl="1"/>
            <a:r>
              <a:rPr lang="en-US" dirty="0"/>
              <a:t>Depressions might destroy businesses and reduce owners to wage work</a:t>
            </a:r>
          </a:p>
          <a:p>
            <a:pPr lvl="1"/>
            <a:r>
              <a:rPr lang="en-US" dirty="0"/>
              <a:t>Unskilled workers might lack good wages and economic security</a:t>
            </a:r>
          </a:p>
          <a:p>
            <a:r>
              <a:rPr lang="en-US" dirty="0"/>
              <a:t>Wage workers faced low wages, long hours, dangerous working conditions</a:t>
            </a:r>
          </a:p>
        </p:txBody>
      </p:sp>
    </p:spTree>
    <p:extLst>
      <p:ext uri="{BB962C8B-B14F-4D97-AF65-F5344CB8AC3E}">
        <p14:creationId xmlns:p14="http://schemas.microsoft.com/office/powerpoint/2010/main" val="3080315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16AAA-4688-49D3-83B2-BF0C3869F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Changes in Labor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6CC77-466D-418A-8DF7-D3CFFD6A1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conflict developed</a:t>
            </a:r>
          </a:p>
          <a:p>
            <a:pPr lvl="1"/>
            <a:r>
              <a:rPr lang="en-US" dirty="0"/>
              <a:t>Employers had financial security and political power; employees faced uncertainty and powerlessness in the workplace</a:t>
            </a:r>
          </a:p>
          <a:p>
            <a:pPr lvl="1"/>
            <a:r>
              <a:rPr lang="en-US" dirty="0"/>
              <a:t>Some workers turned to strikes and unions to pool resources</a:t>
            </a:r>
          </a:p>
          <a:p>
            <a:pPr lvl="1"/>
            <a:r>
              <a:rPr lang="en-US" dirty="0"/>
              <a:t>Middle-class owners and managers justified economic privilege, superior character traits (e.g., decision making, hard work)</a:t>
            </a:r>
          </a:p>
          <a:p>
            <a:r>
              <a:rPr lang="en-US" dirty="0"/>
              <a:t>Social mobility undergirded northerners’ commitment to “free labor”</a:t>
            </a:r>
          </a:p>
        </p:txBody>
      </p:sp>
    </p:spTree>
    <p:extLst>
      <p:ext uri="{BB962C8B-B14F-4D97-AF65-F5344CB8AC3E}">
        <p14:creationId xmlns:p14="http://schemas.microsoft.com/office/powerpoint/2010/main" val="1912153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CE842-476B-446A-96AF-6E307976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Rise of Industrial Labor</a:t>
            </a:r>
            <a:br>
              <a:rPr lang="en-US" dirty="0"/>
            </a:br>
            <a:r>
              <a:rPr lang="en-US" dirty="0"/>
              <a:t>in Antebellum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DDE54-9AC3-4581-AA7C-6D798B3EE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1820-1860: 5 million immigrants arrived in the U.S. (Irish, German, Jewish)</a:t>
            </a:r>
          </a:p>
          <a:p>
            <a:r>
              <a:rPr lang="en-US" dirty="0"/>
              <a:t>1820-1840: over 250,000 Irish immigrants arrived in the U.S.</a:t>
            </a:r>
          </a:p>
          <a:p>
            <a:pPr lvl="1"/>
            <a:r>
              <a:rPr lang="en-US" dirty="0"/>
              <a:t>Settled primarily in northeastern cities and towns</a:t>
            </a:r>
          </a:p>
          <a:p>
            <a:pPr lvl="1"/>
            <a:r>
              <a:rPr lang="en-US" dirty="0"/>
              <a:t>Constructed churches and Catholic schools</a:t>
            </a:r>
          </a:p>
          <a:p>
            <a:pPr lvl="1"/>
            <a:r>
              <a:rPr lang="en-US" dirty="0"/>
              <a:t>Performed unskilled work</a:t>
            </a:r>
          </a:p>
          <a:p>
            <a:pPr lvl="1"/>
            <a:r>
              <a:rPr lang="en-US" dirty="0"/>
              <a:t>Irish men usually emigrated alone</a:t>
            </a:r>
          </a:p>
          <a:p>
            <a:pPr lvl="1"/>
            <a:r>
              <a:rPr lang="en-US" dirty="0"/>
              <a:t>Practiced chain migration</a:t>
            </a:r>
          </a:p>
          <a:p>
            <a:r>
              <a:rPr lang="en-US" dirty="0"/>
              <a:t>1840-1860: Potato Famine, 1.7 million Irish fled</a:t>
            </a:r>
          </a:p>
          <a:p>
            <a:pPr lvl="1"/>
            <a:r>
              <a:rPr lang="en-US" dirty="0"/>
              <a:t>Entered manual, unskilled labor positions in urban America’s dirtiest and most dangerous occupations</a:t>
            </a:r>
          </a:p>
          <a:p>
            <a:pPr lvl="1"/>
            <a:r>
              <a:rPr lang="en-US" dirty="0"/>
              <a:t>Irish workers in northern cities compared to African Americans</a:t>
            </a:r>
          </a:p>
          <a:p>
            <a:pPr lvl="1"/>
            <a:r>
              <a:rPr lang="en-US" dirty="0"/>
              <a:t>Newspapers portrayed them with ape-like features</a:t>
            </a:r>
          </a:p>
        </p:txBody>
      </p:sp>
    </p:spTree>
    <p:extLst>
      <p:ext uri="{BB962C8B-B14F-4D97-AF65-F5344CB8AC3E}">
        <p14:creationId xmlns:p14="http://schemas.microsoft.com/office/powerpoint/2010/main" val="3024089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9C29E-8C41-4F1B-B2AE-768913416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Rise of Industrial Labor</a:t>
            </a:r>
            <a:br>
              <a:rPr lang="en-US" dirty="0"/>
            </a:br>
            <a:r>
              <a:rPr lang="en-US" dirty="0"/>
              <a:t>in Antebellum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50C8C-FB5F-4754-8BE8-9225591ED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Despite hostility, Irish immigrants retained their social, cultural, and religious beliefs</a:t>
            </a:r>
          </a:p>
          <a:p>
            <a:r>
              <a:rPr lang="en-US" dirty="0"/>
              <a:t>German immigrants settled in the countryside</a:t>
            </a:r>
          </a:p>
          <a:p>
            <a:r>
              <a:rPr lang="en-US" dirty="0"/>
              <a:t>1.5 million German immigrants arrived in the U.S. during the antebellum era</a:t>
            </a:r>
          </a:p>
          <a:p>
            <a:pPr lvl="1"/>
            <a:r>
              <a:rPr lang="en-US" dirty="0"/>
              <a:t>Sought steadier economic opportunities</a:t>
            </a:r>
          </a:p>
          <a:p>
            <a:pPr lvl="1"/>
            <a:r>
              <a:rPr lang="en-US" dirty="0"/>
              <a:t>Traveled with families</a:t>
            </a:r>
          </a:p>
          <a:p>
            <a:pPr lvl="1"/>
            <a:r>
              <a:rPr lang="en-US" dirty="0"/>
              <a:t>Carried skills and capital that enabled them to enter middle-class trades</a:t>
            </a:r>
          </a:p>
          <a:p>
            <a:pPr lvl="1"/>
            <a:r>
              <a:rPr lang="en-US" dirty="0"/>
              <a:t>Migrated to Old Northwest to farm in rural areas</a:t>
            </a:r>
          </a:p>
          <a:p>
            <a:pPr lvl="1"/>
            <a:r>
              <a:rPr lang="en-US" dirty="0"/>
              <a:t>Practiced trades</a:t>
            </a:r>
          </a:p>
          <a:p>
            <a:pPr lvl="1"/>
            <a:r>
              <a:rPr lang="en-US" dirty="0"/>
              <a:t>3 cities came to be called the German Triangle: St. Louis, Cincinnati, Milwaukee</a:t>
            </a:r>
          </a:p>
        </p:txBody>
      </p:sp>
    </p:spTree>
    <p:extLst>
      <p:ext uri="{BB962C8B-B14F-4D97-AF65-F5344CB8AC3E}">
        <p14:creationId xmlns:p14="http://schemas.microsoft.com/office/powerpoint/2010/main" val="2820391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1F225-AB8D-4A9A-B70A-6A34BFB29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Rise of Industrial Labor</a:t>
            </a:r>
            <a:br>
              <a:rPr lang="en-US" dirty="0"/>
            </a:br>
            <a:r>
              <a:rPr lang="en-US" dirty="0"/>
              <a:t>in Antebellum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E55C6-7653-42E8-ACC3-AB027D1AC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Jewish immigrants from southwestern Germany moved to the U.S.</a:t>
            </a:r>
          </a:p>
          <a:p>
            <a:pPr lvl="1"/>
            <a:r>
              <a:rPr lang="en-US" dirty="0"/>
              <a:t>Chain migration</a:t>
            </a:r>
          </a:p>
          <a:p>
            <a:pPr lvl="1"/>
            <a:r>
              <a:rPr lang="en-US" dirty="0"/>
              <a:t>Family units</a:t>
            </a:r>
          </a:p>
          <a:p>
            <a:pPr lvl="1"/>
            <a:r>
              <a:rPr lang="en-US" dirty="0"/>
              <a:t>Rarely settled in rural areas</a:t>
            </a:r>
          </a:p>
          <a:p>
            <a:pPr lvl="1"/>
            <a:r>
              <a:rPr lang="en-US" dirty="0"/>
              <a:t>Found work in retail, commerce, artisans (e.g., tailoring)</a:t>
            </a:r>
          </a:p>
          <a:p>
            <a:pPr lvl="1"/>
            <a:r>
              <a:rPr lang="en-US" dirty="0"/>
              <a:t>Erected synagogues</a:t>
            </a:r>
          </a:p>
        </p:txBody>
      </p:sp>
    </p:spTree>
    <p:extLst>
      <p:ext uri="{BB962C8B-B14F-4D97-AF65-F5344CB8AC3E}">
        <p14:creationId xmlns:p14="http://schemas.microsoft.com/office/powerpoint/2010/main" val="989442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4EEA6-2C42-4558-9523-657C7453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Rise of Industrial Labor</a:t>
            </a:r>
            <a:br>
              <a:rPr lang="en-US" dirty="0"/>
            </a:br>
            <a:r>
              <a:rPr lang="en-US" dirty="0"/>
              <a:t>in Antebellum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73CD4-3017-4D2E-8BDD-3298F7064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Nativists</a:t>
            </a:r>
          </a:p>
          <a:p>
            <a:pPr lvl="1"/>
            <a:r>
              <a:rPr lang="en-US" dirty="0"/>
              <a:t>Native-born Anglo-American Protestant Americans</a:t>
            </a:r>
          </a:p>
          <a:p>
            <a:pPr lvl="1"/>
            <a:r>
              <a:rPr lang="en-US" dirty="0"/>
              <a:t>Fearful of the growing Catholic presence</a:t>
            </a:r>
          </a:p>
          <a:p>
            <a:pPr lvl="1"/>
            <a:r>
              <a:rPr lang="en-US" dirty="0"/>
              <a:t>Sought to limit European immigration</a:t>
            </a:r>
          </a:p>
          <a:p>
            <a:pPr lvl="1"/>
            <a:r>
              <a:rPr lang="en-US" dirty="0"/>
              <a:t>Prevent Catholics from establishing churches and other institutions</a:t>
            </a:r>
          </a:p>
          <a:p>
            <a:r>
              <a:rPr lang="en-US" dirty="0"/>
              <a:t>The politics of industrial labor</a:t>
            </a:r>
          </a:p>
          <a:p>
            <a:pPr lvl="1"/>
            <a:r>
              <a:rPr lang="en-US" dirty="0"/>
              <a:t>Irish immigrants swelled the ranks of the working class</a:t>
            </a:r>
          </a:p>
          <a:p>
            <a:pPr lvl="1"/>
            <a:r>
              <a:rPr lang="en-US" dirty="0"/>
              <a:t>Found trade unions</a:t>
            </a:r>
          </a:p>
          <a:p>
            <a:pPr lvl="1"/>
            <a:r>
              <a:rPr lang="en-US" dirty="0"/>
              <a:t>Worked to protect the economic power of their members</a:t>
            </a:r>
          </a:p>
          <a:p>
            <a:pPr lvl="1"/>
            <a:r>
              <a:rPr lang="en-US" dirty="0"/>
              <a:t>Created closed shops – workplaces where employers could only hire union members</a:t>
            </a:r>
          </a:p>
          <a:p>
            <a:pPr lvl="1"/>
            <a:r>
              <a:rPr lang="en-US" dirty="0"/>
              <a:t>Strikes to improve working conditions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82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62707-9664-40BA-9DBD-8CC51070B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Rise of Industrial Labor</a:t>
            </a:r>
            <a:br>
              <a:rPr lang="en-US" dirty="0"/>
            </a:br>
            <a:r>
              <a:rPr lang="en-US" dirty="0"/>
              <a:t>in Antebellum America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319499-3B43-4B82-AFD1-3C9407797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1840: Labor activists organized</a:t>
            </a:r>
          </a:p>
          <a:p>
            <a:pPr lvl="1"/>
            <a:r>
              <a:rPr lang="en-US" dirty="0"/>
              <a:t>Limit working hours, protect children in factories</a:t>
            </a:r>
          </a:p>
          <a:p>
            <a:pPr lvl="1"/>
            <a:r>
              <a:rPr lang="en-US" dirty="0"/>
              <a:t>10-hour workday</a:t>
            </a:r>
          </a:p>
          <a:p>
            <a:r>
              <a:rPr lang="en-US" dirty="0"/>
              <a:t>Women launched some of the earliest strikes for better conditions</a:t>
            </a:r>
          </a:p>
          <a:p>
            <a:r>
              <a:rPr lang="en-US" dirty="0"/>
              <a:t>1842: child labor became a dominant issue</a:t>
            </a:r>
          </a:p>
          <a:p>
            <a:pPr lvl="1"/>
            <a:r>
              <a:rPr lang="en-US" dirty="0"/>
              <a:t>Extended the age of protection of labor</a:t>
            </a:r>
          </a:p>
          <a:p>
            <a:pPr lvl="1"/>
            <a:r>
              <a:rPr lang="en-US" dirty="0"/>
              <a:t>Assurance </a:t>
            </a:r>
            <a:r>
              <a:rPr lang="en-US"/>
              <a:t>of schooling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68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1122</Words>
  <Application>Microsoft Office PowerPoint</Application>
  <PresentationFormat>Widescreen</PresentationFormat>
  <Paragraphs>146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The Market Revolution</vt:lpstr>
      <vt:lpstr>Early Republic Economic Development</vt:lpstr>
      <vt:lpstr>Early Republic Economic Development</vt:lpstr>
      <vt:lpstr>Early Republic Economic Development</vt:lpstr>
      <vt:lpstr>The Decline of Northern Slavery and the Rise of the Cotton Kingdom</vt:lpstr>
      <vt:lpstr>The Decline of Northern Slavery and the Rise of the Cotton Kingdom</vt:lpstr>
      <vt:lpstr>The Decline of Northern Slavery and the Rise of the Cotton Kingdom</vt:lpstr>
      <vt:lpstr>The Decline of Northern Slavery and the Rise of the Cotton Kingdom</vt:lpstr>
      <vt:lpstr>Changes in Labor Organization</vt:lpstr>
      <vt:lpstr>Changes in Labor Organization</vt:lpstr>
      <vt:lpstr>Changes in Labor Organization</vt:lpstr>
      <vt:lpstr>Changes in Labor Organization</vt:lpstr>
      <vt:lpstr>The Rise of Industrial Labor in Antebellum America</vt:lpstr>
      <vt:lpstr>The Rise of Industrial Labor in Antebellum America</vt:lpstr>
      <vt:lpstr>The Rise of Industrial Labor in Antebellum America</vt:lpstr>
      <vt:lpstr>The Rise of Industrial Labor in Antebellum America</vt:lpstr>
      <vt:lpstr>The Rise of Industrial Labor in Antebellum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Market Revolution</dc:title>
  <dc:creator>Patricia Haggler</dc:creator>
  <cp:lastModifiedBy>Professor</cp:lastModifiedBy>
  <cp:revision>16</cp:revision>
  <dcterms:created xsi:type="dcterms:W3CDTF">2020-01-09T02:15:22Z</dcterms:created>
  <dcterms:modified xsi:type="dcterms:W3CDTF">2020-03-10T20:02:37Z</dcterms:modified>
</cp:coreProperties>
</file>